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84" r:id="rId2"/>
    <p:sldId id="285" r:id="rId3"/>
    <p:sldId id="282" r:id="rId4"/>
    <p:sldId id="283" r:id="rId5"/>
    <p:sldId id="279" r:id="rId6"/>
    <p:sldId id="280" r:id="rId7"/>
    <p:sldId id="286" r:id="rId8"/>
    <p:sldId id="278" r:id="rId9"/>
    <p:sldId id="287" r:id="rId10"/>
    <p:sldId id="281" r:id="rId11"/>
    <p:sldId id="288" r:id="rId12"/>
    <p:sldId id="28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1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CF241-4A5D-4E4A-9ABD-B9825D978CA5}" type="datetimeFigureOut">
              <a:rPr lang="en-US" smtClean="0"/>
              <a:t>9/29/15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79138-B137-3648-9863-0C645AE93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090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9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380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700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911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860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98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t>9/29/15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23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t>9/29/15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648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t>9/29/15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02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7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407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4A9F1-FCDB-C04A-8370-DA6E9B8AA489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0E4E5-C6FF-8740-82CB-88E236D48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108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3310" y="276095"/>
            <a:ext cx="8466200" cy="11549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Sit Down, Shut Up, and WORK.</a:t>
            </a:r>
            <a:br>
              <a:rPr lang="en-US" dirty="0" smtClean="0"/>
            </a:br>
            <a:r>
              <a:rPr lang="en-US" dirty="0" smtClean="0"/>
              <a:t>Write your thoughts on these rules.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34954"/>
            <a:ext cx="8002134" cy="3809440"/>
          </a:xfrm>
        </p:spPr>
        <p:txBody>
          <a:bodyPr>
            <a:norm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Classes can extend beyond school hours. 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• 	Lunch periods are 5 minutes.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• 	All tests are unannounced.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• 	Student council is prohibited.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• 	Any absence results in grade loss.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• 	Protest results in expulsion.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426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237697" y="1858882"/>
            <a:ext cx="8700532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AutoNum type="arabicPeriod"/>
            </a:pPr>
            <a:r>
              <a:rPr lang="en-US" sz="2800" dirty="0"/>
              <a:t>Knights of Labor formed in 1869</a:t>
            </a:r>
            <a:r>
              <a:rPr lang="en-US" sz="2800" dirty="0" smtClean="0"/>
              <a:t>. They supported negotiation and arbitration to resolve differences.</a:t>
            </a:r>
            <a:endParaRPr lang="en-US" sz="2800" dirty="0"/>
          </a:p>
          <a:p>
            <a:pPr eaLnBrk="1" hangingPunct="1">
              <a:buFont typeface="Arial" charset="0"/>
              <a:buAutoNum type="arabicPeriod"/>
            </a:pPr>
            <a:r>
              <a:rPr lang="en-US" sz="2800" dirty="0" smtClean="0"/>
              <a:t>Samuel Gompers formed the American </a:t>
            </a:r>
            <a:r>
              <a:rPr lang="en-US" sz="2800" dirty="0"/>
              <a:t>Federation of </a:t>
            </a:r>
            <a:r>
              <a:rPr lang="en-US" sz="2800" dirty="0" smtClean="0"/>
              <a:t>Labor (AFL) </a:t>
            </a:r>
            <a:r>
              <a:rPr lang="en-US" sz="2800" dirty="0"/>
              <a:t>in </a:t>
            </a:r>
            <a:r>
              <a:rPr lang="en-US" sz="2800" dirty="0" smtClean="0"/>
              <a:t>1886. The AFL focused on </a:t>
            </a:r>
            <a:r>
              <a:rPr lang="en-US" sz="2800" i="1" dirty="0" smtClean="0"/>
              <a:t>negotiation</a:t>
            </a:r>
            <a:r>
              <a:rPr lang="en-US" sz="2800" dirty="0" smtClean="0"/>
              <a:t> and became </a:t>
            </a:r>
            <a:r>
              <a:rPr lang="en-US" sz="2800" dirty="0"/>
              <a:t>country</a:t>
            </a:r>
            <a:r>
              <a:rPr lang="ja-JP" altLang="en-US" sz="2800" dirty="0"/>
              <a:t>’</a:t>
            </a:r>
            <a:r>
              <a:rPr lang="en-US" altLang="ja-JP" sz="2800" dirty="0"/>
              <a:t>s leading union</a:t>
            </a:r>
            <a:r>
              <a:rPr lang="en-US" altLang="ja-JP" sz="2800" dirty="0" smtClean="0"/>
              <a:t>.</a:t>
            </a:r>
          </a:p>
          <a:p>
            <a:pPr eaLnBrk="1" hangingPunct="1">
              <a:buFont typeface="Arial" charset="0"/>
              <a:buAutoNum type="arabicPeriod"/>
            </a:pPr>
            <a:r>
              <a:rPr lang="en-US" sz="2800" dirty="0" smtClean="0"/>
              <a:t>The </a:t>
            </a:r>
            <a:r>
              <a:rPr lang="en-US" sz="2800" dirty="0"/>
              <a:t>Industrial Workers of the World (IWW</a:t>
            </a:r>
            <a:r>
              <a:rPr lang="en-US" sz="2800" dirty="0" smtClean="0"/>
              <a:t>) was formed in 1905 and maintained a philosophy of </a:t>
            </a:r>
            <a:r>
              <a:rPr lang="en-US" sz="2800" i="1" dirty="0" smtClean="0"/>
              <a:t>striking</a:t>
            </a:r>
            <a:r>
              <a:rPr lang="en-US" sz="2800" dirty="0" smtClean="0"/>
              <a:t>. Many condemned this practice.</a:t>
            </a:r>
            <a:endParaRPr lang="en-US" sz="2800" dirty="0"/>
          </a:p>
          <a:p>
            <a:pPr eaLnBrk="1" hangingPunct="1">
              <a:buFont typeface="Arial" charset="0"/>
              <a:buAutoNum type="arabicPeriod"/>
            </a:pPr>
            <a:endParaRPr lang="en-US" altLang="ja-JP" sz="2800" dirty="0"/>
          </a:p>
          <a:p>
            <a:pPr marL="0" indent="0" eaLnBrk="1" hangingPunct="1"/>
            <a:r>
              <a:rPr lang="en-US" sz="2800" dirty="0"/>
              <a:t>Labor unions relied on </a:t>
            </a:r>
            <a:r>
              <a:rPr lang="ja-JP" altLang="en-US" sz="2800" dirty="0"/>
              <a:t>“</a:t>
            </a:r>
            <a:r>
              <a:rPr lang="en-US" altLang="ja-JP" sz="2800" dirty="0"/>
              <a:t>collective bargaining</a:t>
            </a:r>
            <a:r>
              <a:rPr lang="ja-JP" altLang="en-US" sz="2800" dirty="0"/>
              <a:t>”</a:t>
            </a:r>
            <a:r>
              <a:rPr lang="en-US" altLang="ja-JP" sz="2800" dirty="0"/>
              <a:t>—</a:t>
            </a:r>
            <a:r>
              <a:rPr lang="en-US" altLang="ja-JP" sz="2800" dirty="0" smtClean="0"/>
              <a:t>unions negotiated </a:t>
            </a:r>
            <a:r>
              <a:rPr lang="en-US" altLang="ja-JP" sz="2800" dirty="0"/>
              <a:t>for workers as a group.</a:t>
            </a:r>
          </a:p>
          <a:p>
            <a:pPr eaLnBrk="1" hangingPunct="1"/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37697" y="221440"/>
            <a:ext cx="8591340" cy="1632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What unions did laborers form to balance out the fight?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7697" y="221440"/>
            <a:ext cx="8591340" cy="1632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solidFill>
                  <a:schemeClr val="tx1"/>
                </a:solidFill>
                <a:latin typeface="Arial"/>
                <a:cs typeface="Arial"/>
              </a:rPr>
              <a:t>What effect did Karl Marx and Friedrich Engels have when they emerged on the world stage around 1850?</a:t>
            </a:r>
            <a:endParaRPr lang="en-US" sz="3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5201" y="2519471"/>
            <a:ext cx="79622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dirty="0" smtClean="0"/>
              <a:t>They caused laborers to think about their condition.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 smtClean="0"/>
              <a:t>They made everyone think about the role of the capitalists.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 smtClean="0"/>
              <a:t>They suggested that war was a continual state between the business owners and the workers.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24011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7697" y="221439"/>
            <a:ext cx="8430079" cy="17941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Do Now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0097" y="2617506"/>
            <a:ext cx="8430079" cy="23354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dirty="0" smtClean="0">
                <a:solidFill>
                  <a:schemeClr val="tx1"/>
                </a:solidFill>
              </a:rPr>
              <a:t>How are labor unions linked to immigration? How did one lead to the other?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4" name="Cube 3"/>
          <p:cNvSpPr/>
          <p:nvPr/>
        </p:nvSpPr>
        <p:spPr>
          <a:xfrm rot="3000000">
            <a:off x="5695100" y="4500330"/>
            <a:ext cx="747371" cy="2521825"/>
          </a:xfrm>
          <a:prstGeom prst="cube">
            <a:avLst>
              <a:gd name="adj" fmla="val 60484"/>
            </a:avLst>
          </a:prstGeom>
          <a:solidFill>
            <a:schemeClr val="bg1"/>
          </a:solidFill>
          <a:ln w="762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ube 4"/>
          <p:cNvSpPr/>
          <p:nvPr/>
        </p:nvSpPr>
        <p:spPr>
          <a:xfrm rot="2520000">
            <a:off x="7179238" y="4450386"/>
            <a:ext cx="730287" cy="2546710"/>
          </a:xfrm>
          <a:prstGeom prst="cube">
            <a:avLst>
              <a:gd name="adj" fmla="val 60484"/>
            </a:avLst>
          </a:prstGeom>
          <a:solidFill>
            <a:schemeClr val="bg1"/>
          </a:solidFill>
          <a:ln w="762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774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333" y="274637"/>
            <a:ext cx="8826500" cy="1820863"/>
          </a:xfrm>
          <a:ln w="38100" cmpd="sng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What was the normal relationship between workers and factory owners during the second industrial revolution?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23215"/>
            <a:ext cx="8229600" cy="359978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Owners forced laborers to work </a:t>
            </a:r>
            <a:r>
              <a:rPr lang="en-US" dirty="0" smtClean="0"/>
              <a:t>long hours. </a:t>
            </a:r>
          </a:p>
          <a:p>
            <a:r>
              <a:rPr lang="en-US" dirty="0" smtClean="0"/>
              <a:t>Owners cared little about safety in the working areas.</a:t>
            </a:r>
          </a:p>
          <a:p>
            <a:r>
              <a:rPr lang="en-US" dirty="0" smtClean="0"/>
              <a:t>Owners paid low wages.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Managers fired workers </a:t>
            </a:r>
            <a:r>
              <a:rPr lang="en-US" dirty="0"/>
              <a:t>for protesting or </a:t>
            </a:r>
            <a:r>
              <a:rPr lang="en-US" dirty="0" smtClean="0"/>
              <a:t>even organizing.</a:t>
            </a:r>
          </a:p>
          <a:p>
            <a:r>
              <a:rPr lang="en-US" dirty="0" smtClean="0"/>
              <a:t>Owners wanted laborers to be completely dependent on the business, not on each other.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957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Box 3"/>
          <p:cNvSpPr txBox="1">
            <a:spLocks noChangeArrowheads="1"/>
          </p:cNvSpPr>
          <p:nvPr/>
        </p:nvSpPr>
        <p:spPr bwMode="auto">
          <a:xfrm>
            <a:off x="838200" y="1140789"/>
            <a:ext cx="7772400" cy="520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800" u="sng" dirty="0" smtClean="0"/>
              <a:t>Oil </a:t>
            </a:r>
            <a:r>
              <a:rPr lang="en-US" sz="2800" u="sng" dirty="0"/>
              <a:t>discovered in Pennsylvania in 1859 </a:t>
            </a:r>
            <a:r>
              <a:rPr lang="en-US" sz="2800" dirty="0"/>
              <a:t>(new technology—no one had used the </a:t>
            </a:r>
            <a:r>
              <a:rPr lang="ja-JP" altLang="en-US" sz="2800" dirty="0"/>
              <a:t>“</a:t>
            </a:r>
            <a:r>
              <a:rPr lang="en-US" altLang="ja-JP" sz="2800" dirty="0"/>
              <a:t>oozing</a:t>
            </a:r>
            <a:r>
              <a:rPr lang="ja-JP" altLang="en-US" sz="2800" dirty="0"/>
              <a:t>”</a:t>
            </a:r>
            <a:r>
              <a:rPr lang="en-US" altLang="ja-JP" sz="2800" dirty="0"/>
              <a:t> stuff for fuel ever before)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u="sng" dirty="0"/>
              <a:t>Edison invented the light bulb in1879 </a:t>
            </a:r>
            <a:r>
              <a:rPr lang="en-US" sz="2800" dirty="0"/>
              <a:t>and created an electric plant to light whole cities.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u="sng" dirty="0"/>
              <a:t>Bell invented telephone in 1876</a:t>
            </a:r>
            <a:r>
              <a:rPr lang="en-US" sz="2800" dirty="0"/>
              <a:t>. </a:t>
            </a:r>
          </a:p>
          <a:p>
            <a:pPr eaLnBrk="1" hangingPunct="1">
              <a:buFont typeface="Arial" charset="0"/>
              <a:buNone/>
            </a:pPr>
            <a:r>
              <a:rPr lang="en-US" sz="2800" dirty="0"/>
              <a:t>     300,000 businesses had telephones by 1885.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u="sng" dirty="0"/>
              <a:t>Ford mass produced cars in 1900</a:t>
            </a:r>
            <a:r>
              <a:rPr lang="en-US" sz="2800" dirty="0"/>
              <a:t>. He </a:t>
            </a:r>
            <a:r>
              <a:rPr lang="ja-JP" altLang="en-US" sz="2800" dirty="0"/>
              <a:t>“</a:t>
            </a:r>
            <a:r>
              <a:rPr lang="en-US" altLang="ja-JP" sz="2800" dirty="0"/>
              <a:t>invented</a:t>
            </a:r>
            <a:r>
              <a:rPr lang="ja-JP" altLang="en-US" sz="2800" dirty="0"/>
              <a:t>”</a:t>
            </a:r>
            <a:r>
              <a:rPr lang="en-US" altLang="ja-JP" sz="2800" dirty="0"/>
              <a:t> assembly in 1913.</a:t>
            </a:r>
          </a:p>
          <a:p>
            <a:pPr eaLnBrk="1" hangingPunct="1">
              <a:buFont typeface="Arial" charset="0"/>
              <a:buChar char="•"/>
            </a:pPr>
            <a:r>
              <a:rPr lang="en-US" sz="2800" u="sng" dirty="0"/>
              <a:t>Wright brothers flew in 1903. </a:t>
            </a:r>
          </a:p>
          <a:p>
            <a:pPr eaLnBrk="1" hangingPunct="1"/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459431" y="60192"/>
            <a:ext cx="8151169" cy="10805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What are examples of American technologies during the late 1800s and early 1900s?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20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_wealth distributio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18" y="905239"/>
            <a:ext cx="8916918" cy="59338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94791"/>
            <a:ext cx="9125436" cy="8341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Income controlled by top 10</a:t>
            </a:r>
            <a:r>
              <a:rPr lang="en-US" sz="2800" dirty="0" smtClean="0">
                <a:solidFill>
                  <a:schemeClr val="tx1"/>
                </a:solidFill>
              </a:rPr>
              <a:t>% </a:t>
            </a:r>
            <a:r>
              <a:rPr lang="en-US" sz="2800" dirty="0" smtClean="0">
                <a:solidFill>
                  <a:schemeClr val="tx1"/>
                </a:solidFill>
              </a:rPr>
              <a:t>of the population.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6714" y="5994478"/>
            <a:ext cx="912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1910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8212806" y="6017972"/>
            <a:ext cx="912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2010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714800" y="5994478"/>
            <a:ext cx="912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1950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4833833" y="6469711"/>
            <a:ext cx="2996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New Yorker Magazine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1566333" y="3386667"/>
            <a:ext cx="148168" cy="1227666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8212806" y="2413000"/>
            <a:ext cx="490928" cy="199390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902602" y="4429667"/>
            <a:ext cx="620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Now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566333" y="4655065"/>
            <a:ext cx="654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761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breaker boys_co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63" y="887413"/>
            <a:ext cx="7202487" cy="508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knitt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63" y="914400"/>
            <a:ext cx="7177087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_mine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"/>
            <a:ext cx="9144000" cy="592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389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338667" y="12700"/>
            <a:ext cx="8271933" cy="29546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dirty="0"/>
              <a:t>Social </a:t>
            </a:r>
            <a:r>
              <a:rPr lang="en-US" sz="3600" dirty="0" smtClean="0"/>
              <a:t>Darwinists </a:t>
            </a:r>
            <a:r>
              <a:rPr lang="en-US" sz="3600" dirty="0"/>
              <a:t>said </a:t>
            </a:r>
            <a:r>
              <a:rPr lang="ja-JP" altLang="en-US" sz="3600" dirty="0"/>
              <a:t>“</a:t>
            </a:r>
            <a:r>
              <a:rPr lang="en-US" altLang="ja-JP" sz="3600" dirty="0"/>
              <a:t>let the strong survive.</a:t>
            </a:r>
            <a:r>
              <a:rPr lang="ja-JP" altLang="en-US" sz="3600" dirty="0"/>
              <a:t>”</a:t>
            </a:r>
            <a:endParaRPr lang="en-US" altLang="ja-JP" sz="3600" dirty="0"/>
          </a:p>
          <a:p>
            <a:pPr marL="457200" indent="-457200" eaLnBrk="1" hangingPunct="1">
              <a:buFont typeface="Arial"/>
              <a:buChar char="•"/>
            </a:pPr>
            <a:r>
              <a:rPr lang="en-US" sz="3600" dirty="0" smtClean="0"/>
              <a:t>“We are at the top because we belong at the top</a:t>
            </a:r>
            <a:r>
              <a:rPr lang="en-US" sz="2800" dirty="0" smtClean="0"/>
              <a:t>.”</a:t>
            </a:r>
          </a:p>
          <a:p>
            <a:pPr eaLnBrk="1" hangingPunct="1"/>
            <a:endParaRPr lang="en-US" sz="2800" dirty="0"/>
          </a:p>
          <a:p>
            <a:pPr eaLnBrk="1" hangingPunct="1"/>
            <a:endParaRPr lang="en-US" dirty="0"/>
          </a:p>
        </p:txBody>
      </p:sp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338667" y="3657600"/>
            <a:ext cx="8487833" cy="286232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dirty="0" smtClean="0"/>
              <a:t>Progressives said: “You must treat people fairly.”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3600" dirty="0" smtClean="0"/>
              <a:t>Triangle </a:t>
            </a:r>
            <a:r>
              <a:rPr lang="en-US" sz="3600" dirty="0"/>
              <a:t>Shirtwaist Factory fire in 1911—fire escape doors locked, fire ladders too short, 150 people </a:t>
            </a:r>
            <a:r>
              <a:rPr lang="en-US" sz="3600" dirty="0" smtClean="0"/>
              <a:t>died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5080000" y="1867792"/>
            <a:ext cx="1143000" cy="1099563"/>
          </a:xfrm>
          <a:prstGeom prst="triangle">
            <a:avLst/>
          </a:prstGeom>
          <a:noFill/>
          <a:ln w="762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799667" y="1964268"/>
            <a:ext cx="973667" cy="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773333" y="1905893"/>
            <a:ext cx="1286933" cy="5503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Hooray for me!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3625" y="2284630"/>
            <a:ext cx="8204151" cy="452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dirty="0"/>
              <a:t>They made workers sign contracts promising not to join a union.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They kept a </a:t>
            </a:r>
            <a:r>
              <a:rPr lang="en-US" sz="3600" dirty="0" smtClean="0"/>
              <a:t>list of </a:t>
            </a:r>
            <a:r>
              <a:rPr lang="en-US" sz="3600" dirty="0"/>
              <a:t>workers who were pro-union.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They used lockouts to keep union workers out of the workplace.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They hired strikebreakers to take the jobs of striking workers.</a:t>
            </a:r>
          </a:p>
        </p:txBody>
      </p:sp>
      <p:sp>
        <p:nvSpPr>
          <p:cNvPr id="3" name="Rectangle 2"/>
          <p:cNvSpPr/>
          <p:nvPr/>
        </p:nvSpPr>
        <p:spPr>
          <a:xfrm>
            <a:off x="237697" y="221439"/>
            <a:ext cx="8430079" cy="17941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dirty="0" smtClean="0">
                <a:solidFill>
                  <a:schemeClr val="tx1"/>
                </a:solidFill>
              </a:rPr>
              <a:t>How did BIG BUSINESS control labor?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271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5802</TotalTime>
  <Words>470</Words>
  <Application>Microsoft Macintosh PowerPoint</Application>
  <PresentationFormat>On-screen Show (4:3)</PresentationFormat>
  <Paragraphs>49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Sit Down, Shut Up, and WORK. Write your thoughts on these rules.</vt:lpstr>
      <vt:lpstr>What was the normal relationship between workers and factory owners during the second industrial revolution?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26</cp:revision>
  <dcterms:created xsi:type="dcterms:W3CDTF">2015-09-20T20:04:55Z</dcterms:created>
  <dcterms:modified xsi:type="dcterms:W3CDTF">2015-10-01T12:22:59Z</dcterms:modified>
</cp:coreProperties>
</file>